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72" r:id="rId6"/>
    <p:sldId id="261" r:id="rId7"/>
    <p:sldId id="260" r:id="rId8"/>
    <p:sldId id="262" r:id="rId9"/>
    <p:sldId id="273" r:id="rId10"/>
    <p:sldId id="264" r:id="rId11"/>
    <p:sldId id="265" r:id="rId12"/>
    <p:sldId id="266" r:id="rId13"/>
    <p:sldId id="267" r:id="rId14"/>
    <p:sldId id="268" r:id="rId15"/>
    <p:sldId id="269" r:id="rId16"/>
    <p:sldId id="274" r:id="rId17"/>
    <p:sldId id="270" r:id="rId18"/>
    <p:sldId id="27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6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5/19/2015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5/19/2015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5/19/2015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5/19/2015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5/19/2015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5/19/2015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5/19/2015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5/19/2015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5/19/2015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5/19/2015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5/19/2015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5/19/2015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5/19/2015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5/19/2015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5/19/2015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5/19/2015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5/19/2015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5/19/2015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reskolab.uoregon.edu/stacks/" TargetMode="External"/><Relationship Id="rId2" Type="http://schemas.openxmlformats.org/officeDocument/2006/relationships/hyperlink" Target="http://creskolab.uoregon.edu/stacks/manual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roups.google.com/forum/#!forum/stacks-users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733709"/>
            <a:ext cx="8367256" cy="1373070"/>
          </a:xfrm>
        </p:spPr>
        <p:txBody>
          <a:bodyPr/>
          <a:lstStyle/>
          <a:p>
            <a:r>
              <a:rPr lang="en-US" dirty="0" smtClean="0"/>
              <a:t>SNP Discovery with Stacks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Oregon State University</a:t>
            </a:r>
          </a:p>
          <a:p>
            <a:r>
              <a:rPr lang="en-US" dirty="0"/>
              <a:t>Center for Genome Research and Biocomputing</a:t>
            </a:r>
          </a:p>
          <a:p>
            <a:r>
              <a:rPr lang="en-US" dirty="0"/>
              <a:t>May </a:t>
            </a:r>
            <a:r>
              <a:rPr lang="en-US" dirty="0" smtClean="0"/>
              <a:t>19, 2015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2494" y="2756656"/>
            <a:ext cx="2800290" cy="133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630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Pstacks</a:t>
            </a:r>
            <a:r>
              <a:rPr lang="en-US" dirty="0" smtClean="0"/>
              <a:t>, </a:t>
            </a:r>
            <a:r>
              <a:rPr lang="en-US" dirty="0" err="1" smtClean="0"/>
              <a:t>ustacks</a:t>
            </a:r>
            <a:r>
              <a:rPr lang="en-US" dirty="0" smtClean="0"/>
              <a:t> output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11" t="8457" r="80614" b="42367"/>
          <a:stretch/>
        </p:blipFill>
        <p:spPr>
          <a:xfrm>
            <a:off x="2569573" y="2134540"/>
            <a:ext cx="6039590" cy="45212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Rectangle 6"/>
          <p:cNvSpPr/>
          <p:nvPr/>
        </p:nvSpPr>
        <p:spPr>
          <a:xfrm>
            <a:off x="5805577" y="3778371"/>
            <a:ext cx="2122098" cy="43994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945592" y="3165894"/>
            <a:ext cx="28898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*.</a:t>
            </a:r>
            <a:r>
              <a:rPr lang="en-US" dirty="0" err="1" smtClean="0"/>
              <a:t>tags.tsv</a:t>
            </a:r>
            <a:endParaRPr lang="en-US" dirty="0" smtClean="0"/>
          </a:p>
          <a:p>
            <a:r>
              <a:rPr lang="en-US" dirty="0" smtClean="0"/>
              <a:t>*.</a:t>
            </a:r>
            <a:r>
              <a:rPr lang="en-US" dirty="0" err="1" smtClean="0"/>
              <a:t>snps.tsv</a:t>
            </a:r>
            <a:endParaRPr lang="en-US" dirty="0" smtClean="0"/>
          </a:p>
          <a:p>
            <a:r>
              <a:rPr lang="en-US" dirty="0" smtClean="0"/>
              <a:t>*.</a:t>
            </a:r>
            <a:r>
              <a:rPr lang="en-US" dirty="0" err="1" smtClean="0"/>
              <a:t>alleles.tsv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822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741" y="-835"/>
            <a:ext cx="8037021" cy="684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803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4062" y="514350"/>
            <a:ext cx="8143875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870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162" y="1814512"/>
            <a:ext cx="8067675" cy="322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371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Cstacks</a:t>
            </a:r>
            <a:r>
              <a:rPr lang="en-US" dirty="0" smtClean="0"/>
              <a:t> builds SNP catalog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57162" t="65159" r="7934" b="7723"/>
          <a:stretch/>
        </p:blipFill>
        <p:spPr>
          <a:xfrm>
            <a:off x="1355336" y="1733295"/>
            <a:ext cx="9771041" cy="2135393"/>
          </a:xfrm>
          <a:prstGeom prst="rect">
            <a:avLst/>
          </a:prstGeom>
        </p:spPr>
      </p:pic>
      <p:grpSp>
        <p:nvGrpSpPr>
          <p:cNvPr id="35" name="Group 34"/>
          <p:cNvGrpSpPr/>
          <p:nvPr/>
        </p:nvGrpSpPr>
        <p:grpSpPr>
          <a:xfrm>
            <a:off x="7926963" y="3993500"/>
            <a:ext cx="3580671" cy="2558742"/>
            <a:chOff x="7737191" y="2958331"/>
            <a:chExt cx="3580671" cy="2558742"/>
          </a:xfrm>
        </p:grpSpPr>
        <p:sp>
          <p:nvSpPr>
            <p:cNvPr id="6" name="Oval 5"/>
            <p:cNvSpPr/>
            <p:nvPr/>
          </p:nvSpPr>
          <p:spPr>
            <a:xfrm>
              <a:off x="8255479" y="2971534"/>
              <a:ext cx="465827" cy="465827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  <a:effectLst>
              <a:innerShdw blurRad="63500" dist="50800" dir="8100000">
                <a:prstClr val="black">
                  <a:alpha val="50000"/>
                </a:prstClr>
              </a:inn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9270353" y="4663481"/>
              <a:ext cx="465827" cy="465827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 8"/>
            <p:cNvSpPr/>
            <p:nvPr/>
          </p:nvSpPr>
          <p:spPr>
            <a:xfrm>
              <a:off x="9471804" y="2958331"/>
              <a:ext cx="480401" cy="504909"/>
            </a:xfrm>
            <a:custGeom>
              <a:avLst/>
              <a:gdLst>
                <a:gd name="connsiteX0" fmla="*/ 120770 w 517585"/>
                <a:gd name="connsiteY0" fmla="*/ 78163 h 543990"/>
                <a:gd name="connsiteX1" fmla="*/ 51759 w 517585"/>
                <a:gd name="connsiteY1" fmla="*/ 86790 h 543990"/>
                <a:gd name="connsiteX2" fmla="*/ 34506 w 517585"/>
                <a:gd name="connsiteY2" fmla="*/ 112669 h 543990"/>
                <a:gd name="connsiteX3" fmla="*/ 17253 w 517585"/>
                <a:gd name="connsiteY3" fmla="*/ 207560 h 543990"/>
                <a:gd name="connsiteX4" fmla="*/ 0 w 517585"/>
                <a:gd name="connsiteY4" fmla="*/ 233439 h 543990"/>
                <a:gd name="connsiteX5" fmla="*/ 8626 w 517585"/>
                <a:gd name="connsiteY5" fmla="*/ 336956 h 543990"/>
                <a:gd name="connsiteX6" fmla="*/ 34506 w 517585"/>
                <a:gd name="connsiteY6" fmla="*/ 345582 h 543990"/>
                <a:gd name="connsiteX7" fmla="*/ 77638 w 517585"/>
                <a:gd name="connsiteY7" fmla="*/ 423220 h 543990"/>
                <a:gd name="connsiteX8" fmla="*/ 120770 w 517585"/>
                <a:gd name="connsiteY8" fmla="*/ 500858 h 543990"/>
                <a:gd name="connsiteX9" fmla="*/ 146649 w 517585"/>
                <a:gd name="connsiteY9" fmla="*/ 509484 h 543990"/>
                <a:gd name="connsiteX10" fmla="*/ 172528 w 517585"/>
                <a:gd name="connsiteY10" fmla="*/ 526737 h 543990"/>
                <a:gd name="connsiteX11" fmla="*/ 250166 w 517585"/>
                <a:gd name="connsiteY11" fmla="*/ 543990 h 543990"/>
                <a:gd name="connsiteX12" fmla="*/ 388189 w 517585"/>
                <a:gd name="connsiteY12" fmla="*/ 526737 h 543990"/>
                <a:gd name="connsiteX13" fmla="*/ 422694 w 517585"/>
                <a:gd name="connsiteY13" fmla="*/ 518111 h 543990"/>
                <a:gd name="connsiteX14" fmla="*/ 439947 w 517585"/>
                <a:gd name="connsiteY14" fmla="*/ 492231 h 543990"/>
                <a:gd name="connsiteX15" fmla="*/ 465826 w 517585"/>
                <a:gd name="connsiteY15" fmla="*/ 466352 h 543990"/>
                <a:gd name="connsiteX16" fmla="*/ 474453 w 517585"/>
                <a:gd name="connsiteY16" fmla="*/ 431846 h 543990"/>
                <a:gd name="connsiteX17" fmla="*/ 508959 w 517585"/>
                <a:gd name="connsiteY17" fmla="*/ 380088 h 543990"/>
                <a:gd name="connsiteX18" fmla="*/ 517585 w 517585"/>
                <a:gd name="connsiteY18" fmla="*/ 354209 h 543990"/>
                <a:gd name="connsiteX19" fmla="*/ 491706 w 517585"/>
                <a:gd name="connsiteY19" fmla="*/ 276571 h 543990"/>
                <a:gd name="connsiteX20" fmla="*/ 474453 w 517585"/>
                <a:gd name="connsiteY20" fmla="*/ 112669 h 543990"/>
                <a:gd name="connsiteX21" fmla="*/ 422694 w 517585"/>
                <a:gd name="connsiteY21" fmla="*/ 86790 h 543990"/>
                <a:gd name="connsiteX22" fmla="*/ 396815 w 517585"/>
                <a:gd name="connsiteY22" fmla="*/ 60911 h 543990"/>
                <a:gd name="connsiteX23" fmla="*/ 388189 w 517585"/>
                <a:gd name="connsiteY23" fmla="*/ 35031 h 543990"/>
                <a:gd name="connsiteX24" fmla="*/ 353683 w 517585"/>
                <a:gd name="connsiteY24" fmla="*/ 26405 h 543990"/>
                <a:gd name="connsiteX25" fmla="*/ 327804 w 517585"/>
                <a:gd name="connsiteY25" fmla="*/ 17779 h 543990"/>
                <a:gd name="connsiteX26" fmla="*/ 301925 w 517585"/>
                <a:gd name="connsiteY26" fmla="*/ 526 h 543990"/>
                <a:gd name="connsiteX27" fmla="*/ 163902 w 517585"/>
                <a:gd name="connsiteY27" fmla="*/ 17779 h 543990"/>
                <a:gd name="connsiteX28" fmla="*/ 120770 w 517585"/>
                <a:gd name="connsiteY28" fmla="*/ 78163 h 54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17585" h="543990">
                  <a:moveTo>
                    <a:pt x="120770" y="78163"/>
                  </a:moveTo>
                  <a:cubicBezTo>
                    <a:pt x="102080" y="89665"/>
                    <a:pt x="73284" y="78180"/>
                    <a:pt x="51759" y="86790"/>
                  </a:cubicBezTo>
                  <a:cubicBezTo>
                    <a:pt x="42133" y="90640"/>
                    <a:pt x="37485" y="102739"/>
                    <a:pt x="34506" y="112669"/>
                  </a:cubicBezTo>
                  <a:cubicBezTo>
                    <a:pt x="25181" y="143753"/>
                    <a:pt x="30240" y="177258"/>
                    <a:pt x="17253" y="207560"/>
                  </a:cubicBezTo>
                  <a:cubicBezTo>
                    <a:pt x="13169" y="217089"/>
                    <a:pt x="5751" y="224813"/>
                    <a:pt x="0" y="233439"/>
                  </a:cubicBezTo>
                  <a:cubicBezTo>
                    <a:pt x="2875" y="267945"/>
                    <a:pt x="-1557" y="303862"/>
                    <a:pt x="8626" y="336956"/>
                  </a:cubicBezTo>
                  <a:cubicBezTo>
                    <a:pt x="11300" y="345647"/>
                    <a:pt x="30813" y="337273"/>
                    <a:pt x="34506" y="345582"/>
                  </a:cubicBezTo>
                  <a:cubicBezTo>
                    <a:pt x="73632" y="433615"/>
                    <a:pt x="5795" y="405260"/>
                    <a:pt x="77638" y="423220"/>
                  </a:cubicBezTo>
                  <a:cubicBezTo>
                    <a:pt x="90499" y="461802"/>
                    <a:pt x="87566" y="478722"/>
                    <a:pt x="120770" y="500858"/>
                  </a:cubicBezTo>
                  <a:cubicBezTo>
                    <a:pt x="128336" y="505902"/>
                    <a:pt x="138023" y="506609"/>
                    <a:pt x="146649" y="509484"/>
                  </a:cubicBezTo>
                  <a:cubicBezTo>
                    <a:pt x="155275" y="515235"/>
                    <a:pt x="163255" y="522101"/>
                    <a:pt x="172528" y="526737"/>
                  </a:cubicBezTo>
                  <a:cubicBezTo>
                    <a:pt x="193761" y="537353"/>
                    <a:pt x="230293" y="540678"/>
                    <a:pt x="250166" y="543990"/>
                  </a:cubicBezTo>
                  <a:cubicBezTo>
                    <a:pt x="287200" y="539875"/>
                    <a:pt x="349513" y="533769"/>
                    <a:pt x="388189" y="526737"/>
                  </a:cubicBezTo>
                  <a:cubicBezTo>
                    <a:pt x="399853" y="524616"/>
                    <a:pt x="411192" y="520986"/>
                    <a:pt x="422694" y="518111"/>
                  </a:cubicBezTo>
                  <a:cubicBezTo>
                    <a:pt x="428445" y="509484"/>
                    <a:pt x="433310" y="500196"/>
                    <a:pt x="439947" y="492231"/>
                  </a:cubicBezTo>
                  <a:cubicBezTo>
                    <a:pt x="447757" y="482859"/>
                    <a:pt x="459773" y="476944"/>
                    <a:pt x="465826" y="466352"/>
                  </a:cubicBezTo>
                  <a:cubicBezTo>
                    <a:pt x="471708" y="456058"/>
                    <a:pt x="469151" y="442450"/>
                    <a:pt x="474453" y="431846"/>
                  </a:cubicBezTo>
                  <a:cubicBezTo>
                    <a:pt x="483726" y="413300"/>
                    <a:pt x="508959" y="380088"/>
                    <a:pt x="508959" y="380088"/>
                  </a:cubicBezTo>
                  <a:cubicBezTo>
                    <a:pt x="511834" y="371462"/>
                    <a:pt x="517585" y="363302"/>
                    <a:pt x="517585" y="354209"/>
                  </a:cubicBezTo>
                  <a:cubicBezTo>
                    <a:pt x="517585" y="307719"/>
                    <a:pt x="512538" y="307819"/>
                    <a:pt x="491706" y="276571"/>
                  </a:cubicBezTo>
                  <a:cubicBezTo>
                    <a:pt x="496543" y="228203"/>
                    <a:pt x="515901" y="154117"/>
                    <a:pt x="474453" y="112669"/>
                  </a:cubicBezTo>
                  <a:cubicBezTo>
                    <a:pt x="457729" y="95945"/>
                    <a:pt x="443744" y="93806"/>
                    <a:pt x="422694" y="86790"/>
                  </a:cubicBezTo>
                  <a:cubicBezTo>
                    <a:pt x="414068" y="78164"/>
                    <a:pt x="403582" y="71062"/>
                    <a:pt x="396815" y="60911"/>
                  </a:cubicBezTo>
                  <a:cubicBezTo>
                    <a:pt x="391771" y="53345"/>
                    <a:pt x="395290" y="40712"/>
                    <a:pt x="388189" y="35031"/>
                  </a:cubicBezTo>
                  <a:cubicBezTo>
                    <a:pt x="378931" y="27625"/>
                    <a:pt x="365083" y="29662"/>
                    <a:pt x="353683" y="26405"/>
                  </a:cubicBezTo>
                  <a:cubicBezTo>
                    <a:pt x="344940" y="23907"/>
                    <a:pt x="336430" y="20654"/>
                    <a:pt x="327804" y="17779"/>
                  </a:cubicBezTo>
                  <a:cubicBezTo>
                    <a:pt x="319178" y="12028"/>
                    <a:pt x="312266" y="1265"/>
                    <a:pt x="301925" y="526"/>
                  </a:cubicBezTo>
                  <a:cubicBezTo>
                    <a:pt x="257914" y="-2618"/>
                    <a:pt x="207949" y="8969"/>
                    <a:pt x="163902" y="17779"/>
                  </a:cubicBezTo>
                  <a:cubicBezTo>
                    <a:pt x="134639" y="37287"/>
                    <a:pt x="139460" y="66661"/>
                    <a:pt x="120770" y="78163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  <a:effectLst>
              <a:innerShdw blurRad="63500" dist="50800" dir="81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0222306" y="2987422"/>
              <a:ext cx="10955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Parents</a:t>
              </a:r>
              <a:endParaRPr lang="en-US" dirty="0"/>
            </a:p>
          </p:txBody>
        </p:sp>
        <p:sp>
          <p:nvSpPr>
            <p:cNvPr id="11" name="Oval 10"/>
            <p:cNvSpPr/>
            <p:nvPr/>
          </p:nvSpPr>
          <p:spPr>
            <a:xfrm>
              <a:off x="8870120" y="3701905"/>
              <a:ext cx="465827" cy="465827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0134612" y="3763314"/>
              <a:ext cx="10955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F1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0682390" y="4742821"/>
              <a:ext cx="6354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F2</a:t>
              </a:r>
              <a:endParaRPr lang="en-US" dirty="0"/>
            </a:p>
          </p:txBody>
        </p:sp>
        <p:sp>
          <p:nvSpPr>
            <p:cNvPr id="14" name="Oval 13"/>
            <p:cNvSpPr/>
            <p:nvPr/>
          </p:nvSpPr>
          <p:spPr>
            <a:xfrm>
              <a:off x="7737191" y="4663481"/>
              <a:ext cx="465827" cy="465827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  <a:effectLst>
              <a:innerShdw blurRad="63500" dist="50800" dir="8100000">
                <a:prstClr val="black">
                  <a:alpha val="50000"/>
                </a:prstClr>
              </a:inn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14"/>
            <p:cNvSpPr/>
            <p:nvPr/>
          </p:nvSpPr>
          <p:spPr>
            <a:xfrm>
              <a:off x="10029646" y="4663481"/>
              <a:ext cx="480401" cy="504909"/>
            </a:xfrm>
            <a:custGeom>
              <a:avLst/>
              <a:gdLst>
                <a:gd name="connsiteX0" fmla="*/ 120770 w 517585"/>
                <a:gd name="connsiteY0" fmla="*/ 78163 h 543990"/>
                <a:gd name="connsiteX1" fmla="*/ 51759 w 517585"/>
                <a:gd name="connsiteY1" fmla="*/ 86790 h 543990"/>
                <a:gd name="connsiteX2" fmla="*/ 34506 w 517585"/>
                <a:gd name="connsiteY2" fmla="*/ 112669 h 543990"/>
                <a:gd name="connsiteX3" fmla="*/ 17253 w 517585"/>
                <a:gd name="connsiteY3" fmla="*/ 207560 h 543990"/>
                <a:gd name="connsiteX4" fmla="*/ 0 w 517585"/>
                <a:gd name="connsiteY4" fmla="*/ 233439 h 543990"/>
                <a:gd name="connsiteX5" fmla="*/ 8626 w 517585"/>
                <a:gd name="connsiteY5" fmla="*/ 336956 h 543990"/>
                <a:gd name="connsiteX6" fmla="*/ 34506 w 517585"/>
                <a:gd name="connsiteY6" fmla="*/ 345582 h 543990"/>
                <a:gd name="connsiteX7" fmla="*/ 77638 w 517585"/>
                <a:gd name="connsiteY7" fmla="*/ 423220 h 543990"/>
                <a:gd name="connsiteX8" fmla="*/ 120770 w 517585"/>
                <a:gd name="connsiteY8" fmla="*/ 500858 h 543990"/>
                <a:gd name="connsiteX9" fmla="*/ 146649 w 517585"/>
                <a:gd name="connsiteY9" fmla="*/ 509484 h 543990"/>
                <a:gd name="connsiteX10" fmla="*/ 172528 w 517585"/>
                <a:gd name="connsiteY10" fmla="*/ 526737 h 543990"/>
                <a:gd name="connsiteX11" fmla="*/ 250166 w 517585"/>
                <a:gd name="connsiteY11" fmla="*/ 543990 h 543990"/>
                <a:gd name="connsiteX12" fmla="*/ 388189 w 517585"/>
                <a:gd name="connsiteY12" fmla="*/ 526737 h 543990"/>
                <a:gd name="connsiteX13" fmla="*/ 422694 w 517585"/>
                <a:gd name="connsiteY13" fmla="*/ 518111 h 543990"/>
                <a:gd name="connsiteX14" fmla="*/ 439947 w 517585"/>
                <a:gd name="connsiteY14" fmla="*/ 492231 h 543990"/>
                <a:gd name="connsiteX15" fmla="*/ 465826 w 517585"/>
                <a:gd name="connsiteY15" fmla="*/ 466352 h 543990"/>
                <a:gd name="connsiteX16" fmla="*/ 474453 w 517585"/>
                <a:gd name="connsiteY16" fmla="*/ 431846 h 543990"/>
                <a:gd name="connsiteX17" fmla="*/ 508959 w 517585"/>
                <a:gd name="connsiteY17" fmla="*/ 380088 h 543990"/>
                <a:gd name="connsiteX18" fmla="*/ 517585 w 517585"/>
                <a:gd name="connsiteY18" fmla="*/ 354209 h 543990"/>
                <a:gd name="connsiteX19" fmla="*/ 491706 w 517585"/>
                <a:gd name="connsiteY19" fmla="*/ 276571 h 543990"/>
                <a:gd name="connsiteX20" fmla="*/ 474453 w 517585"/>
                <a:gd name="connsiteY20" fmla="*/ 112669 h 543990"/>
                <a:gd name="connsiteX21" fmla="*/ 422694 w 517585"/>
                <a:gd name="connsiteY21" fmla="*/ 86790 h 543990"/>
                <a:gd name="connsiteX22" fmla="*/ 396815 w 517585"/>
                <a:gd name="connsiteY22" fmla="*/ 60911 h 543990"/>
                <a:gd name="connsiteX23" fmla="*/ 388189 w 517585"/>
                <a:gd name="connsiteY23" fmla="*/ 35031 h 543990"/>
                <a:gd name="connsiteX24" fmla="*/ 353683 w 517585"/>
                <a:gd name="connsiteY24" fmla="*/ 26405 h 543990"/>
                <a:gd name="connsiteX25" fmla="*/ 327804 w 517585"/>
                <a:gd name="connsiteY25" fmla="*/ 17779 h 543990"/>
                <a:gd name="connsiteX26" fmla="*/ 301925 w 517585"/>
                <a:gd name="connsiteY26" fmla="*/ 526 h 543990"/>
                <a:gd name="connsiteX27" fmla="*/ 163902 w 517585"/>
                <a:gd name="connsiteY27" fmla="*/ 17779 h 543990"/>
                <a:gd name="connsiteX28" fmla="*/ 120770 w 517585"/>
                <a:gd name="connsiteY28" fmla="*/ 78163 h 54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17585" h="543990">
                  <a:moveTo>
                    <a:pt x="120770" y="78163"/>
                  </a:moveTo>
                  <a:cubicBezTo>
                    <a:pt x="102080" y="89665"/>
                    <a:pt x="73284" y="78180"/>
                    <a:pt x="51759" y="86790"/>
                  </a:cubicBezTo>
                  <a:cubicBezTo>
                    <a:pt x="42133" y="90640"/>
                    <a:pt x="37485" y="102739"/>
                    <a:pt x="34506" y="112669"/>
                  </a:cubicBezTo>
                  <a:cubicBezTo>
                    <a:pt x="25181" y="143753"/>
                    <a:pt x="30240" y="177258"/>
                    <a:pt x="17253" y="207560"/>
                  </a:cubicBezTo>
                  <a:cubicBezTo>
                    <a:pt x="13169" y="217089"/>
                    <a:pt x="5751" y="224813"/>
                    <a:pt x="0" y="233439"/>
                  </a:cubicBezTo>
                  <a:cubicBezTo>
                    <a:pt x="2875" y="267945"/>
                    <a:pt x="-1557" y="303862"/>
                    <a:pt x="8626" y="336956"/>
                  </a:cubicBezTo>
                  <a:cubicBezTo>
                    <a:pt x="11300" y="345647"/>
                    <a:pt x="30813" y="337273"/>
                    <a:pt x="34506" y="345582"/>
                  </a:cubicBezTo>
                  <a:cubicBezTo>
                    <a:pt x="73632" y="433615"/>
                    <a:pt x="5795" y="405260"/>
                    <a:pt x="77638" y="423220"/>
                  </a:cubicBezTo>
                  <a:cubicBezTo>
                    <a:pt x="90499" y="461802"/>
                    <a:pt x="87566" y="478722"/>
                    <a:pt x="120770" y="500858"/>
                  </a:cubicBezTo>
                  <a:cubicBezTo>
                    <a:pt x="128336" y="505902"/>
                    <a:pt x="138023" y="506609"/>
                    <a:pt x="146649" y="509484"/>
                  </a:cubicBezTo>
                  <a:cubicBezTo>
                    <a:pt x="155275" y="515235"/>
                    <a:pt x="163255" y="522101"/>
                    <a:pt x="172528" y="526737"/>
                  </a:cubicBezTo>
                  <a:cubicBezTo>
                    <a:pt x="193761" y="537353"/>
                    <a:pt x="230293" y="540678"/>
                    <a:pt x="250166" y="543990"/>
                  </a:cubicBezTo>
                  <a:cubicBezTo>
                    <a:pt x="287200" y="539875"/>
                    <a:pt x="349513" y="533769"/>
                    <a:pt x="388189" y="526737"/>
                  </a:cubicBezTo>
                  <a:cubicBezTo>
                    <a:pt x="399853" y="524616"/>
                    <a:pt x="411192" y="520986"/>
                    <a:pt x="422694" y="518111"/>
                  </a:cubicBezTo>
                  <a:cubicBezTo>
                    <a:pt x="428445" y="509484"/>
                    <a:pt x="433310" y="500196"/>
                    <a:pt x="439947" y="492231"/>
                  </a:cubicBezTo>
                  <a:cubicBezTo>
                    <a:pt x="447757" y="482859"/>
                    <a:pt x="459773" y="476944"/>
                    <a:pt x="465826" y="466352"/>
                  </a:cubicBezTo>
                  <a:cubicBezTo>
                    <a:pt x="471708" y="456058"/>
                    <a:pt x="469151" y="442450"/>
                    <a:pt x="474453" y="431846"/>
                  </a:cubicBezTo>
                  <a:cubicBezTo>
                    <a:pt x="483726" y="413300"/>
                    <a:pt x="508959" y="380088"/>
                    <a:pt x="508959" y="380088"/>
                  </a:cubicBezTo>
                  <a:cubicBezTo>
                    <a:pt x="511834" y="371462"/>
                    <a:pt x="517585" y="363302"/>
                    <a:pt x="517585" y="354209"/>
                  </a:cubicBezTo>
                  <a:cubicBezTo>
                    <a:pt x="517585" y="307719"/>
                    <a:pt x="512538" y="307819"/>
                    <a:pt x="491706" y="276571"/>
                  </a:cubicBezTo>
                  <a:cubicBezTo>
                    <a:pt x="496543" y="228203"/>
                    <a:pt x="515901" y="154117"/>
                    <a:pt x="474453" y="112669"/>
                  </a:cubicBezTo>
                  <a:cubicBezTo>
                    <a:pt x="457729" y="95945"/>
                    <a:pt x="443744" y="93806"/>
                    <a:pt x="422694" y="86790"/>
                  </a:cubicBezTo>
                  <a:cubicBezTo>
                    <a:pt x="414068" y="78164"/>
                    <a:pt x="403582" y="71062"/>
                    <a:pt x="396815" y="60911"/>
                  </a:cubicBezTo>
                  <a:cubicBezTo>
                    <a:pt x="391771" y="53345"/>
                    <a:pt x="395290" y="40712"/>
                    <a:pt x="388189" y="35031"/>
                  </a:cubicBezTo>
                  <a:cubicBezTo>
                    <a:pt x="378931" y="27625"/>
                    <a:pt x="365083" y="29662"/>
                    <a:pt x="353683" y="26405"/>
                  </a:cubicBezTo>
                  <a:cubicBezTo>
                    <a:pt x="344940" y="23907"/>
                    <a:pt x="336430" y="20654"/>
                    <a:pt x="327804" y="17779"/>
                  </a:cubicBezTo>
                  <a:cubicBezTo>
                    <a:pt x="319178" y="12028"/>
                    <a:pt x="312266" y="1265"/>
                    <a:pt x="301925" y="526"/>
                  </a:cubicBezTo>
                  <a:cubicBezTo>
                    <a:pt x="257914" y="-2618"/>
                    <a:pt x="207949" y="8969"/>
                    <a:pt x="163902" y="17779"/>
                  </a:cubicBezTo>
                  <a:cubicBezTo>
                    <a:pt x="134639" y="37287"/>
                    <a:pt x="139460" y="66661"/>
                    <a:pt x="120770" y="78163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  <a:effectLst>
              <a:innerShdw blurRad="63500" dist="50800" dir="81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/>
            <p:cNvSpPr/>
            <p:nvPr/>
          </p:nvSpPr>
          <p:spPr>
            <a:xfrm>
              <a:off x="8496485" y="4663481"/>
              <a:ext cx="480401" cy="504909"/>
            </a:xfrm>
            <a:custGeom>
              <a:avLst/>
              <a:gdLst>
                <a:gd name="connsiteX0" fmla="*/ 120770 w 517585"/>
                <a:gd name="connsiteY0" fmla="*/ 78163 h 543990"/>
                <a:gd name="connsiteX1" fmla="*/ 51759 w 517585"/>
                <a:gd name="connsiteY1" fmla="*/ 86790 h 543990"/>
                <a:gd name="connsiteX2" fmla="*/ 34506 w 517585"/>
                <a:gd name="connsiteY2" fmla="*/ 112669 h 543990"/>
                <a:gd name="connsiteX3" fmla="*/ 17253 w 517585"/>
                <a:gd name="connsiteY3" fmla="*/ 207560 h 543990"/>
                <a:gd name="connsiteX4" fmla="*/ 0 w 517585"/>
                <a:gd name="connsiteY4" fmla="*/ 233439 h 543990"/>
                <a:gd name="connsiteX5" fmla="*/ 8626 w 517585"/>
                <a:gd name="connsiteY5" fmla="*/ 336956 h 543990"/>
                <a:gd name="connsiteX6" fmla="*/ 34506 w 517585"/>
                <a:gd name="connsiteY6" fmla="*/ 345582 h 543990"/>
                <a:gd name="connsiteX7" fmla="*/ 77638 w 517585"/>
                <a:gd name="connsiteY7" fmla="*/ 423220 h 543990"/>
                <a:gd name="connsiteX8" fmla="*/ 120770 w 517585"/>
                <a:gd name="connsiteY8" fmla="*/ 500858 h 543990"/>
                <a:gd name="connsiteX9" fmla="*/ 146649 w 517585"/>
                <a:gd name="connsiteY9" fmla="*/ 509484 h 543990"/>
                <a:gd name="connsiteX10" fmla="*/ 172528 w 517585"/>
                <a:gd name="connsiteY10" fmla="*/ 526737 h 543990"/>
                <a:gd name="connsiteX11" fmla="*/ 250166 w 517585"/>
                <a:gd name="connsiteY11" fmla="*/ 543990 h 543990"/>
                <a:gd name="connsiteX12" fmla="*/ 388189 w 517585"/>
                <a:gd name="connsiteY12" fmla="*/ 526737 h 543990"/>
                <a:gd name="connsiteX13" fmla="*/ 422694 w 517585"/>
                <a:gd name="connsiteY13" fmla="*/ 518111 h 543990"/>
                <a:gd name="connsiteX14" fmla="*/ 439947 w 517585"/>
                <a:gd name="connsiteY14" fmla="*/ 492231 h 543990"/>
                <a:gd name="connsiteX15" fmla="*/ 465826 w 517585"/>
                <a:gd name="connsiteY15" fmla="*/ 466352 h 543990"/>
                <a:gd name="connsiteX16" fmla="*/ 474453 w 517585"/>
                <a:gd name="connsiteY16" fmla="*/ 431846 h 543990"/>
                <a:gd name="connsiteX17" fmla="*/ 508959 w 517585"/>
                <a:gd name="connsiteY17" fmla="*/ 380088 h 543990"/>
                <a:gd name="connsiteX18" fmla="*/ 517585 w 517585"/>
                <a:gd name="connsiteY18" fmla="*/ 354209 h 543990"/>
                <a:gd name="connsiteX19" fmla="*/ 491706 w 517585"/>
                <a:gd name="connsiteY19" fmla="*/ 276571 h 543990"/>
                <a:gd name="connsiteX20" fmla="*/ 474453 w 517585"/>
                <a:gd name="connsiteY20" fmla="*/ 112669 h 543990"/>
                <a:gd name="connsiteX21" fmla="*/ 422694 w 517585"/>
                <a:gd name="connsiteY21" fmla="*/ 86790 h 543990"/>
                <a:gd name="connsiteX22" fmla="*/ 396815 w 517585"/>
                <a:gd name="connsiteY22" fmla="*/ 60911 h 543990"/>
                <a:gd name="connsiteX23" fmla="*/ 388189 w 517585"/>
                <a:gd name="connsiteY23" fmla="*/ 35031 h 543990"/>
                <a:gd name="connsiteX24" fmla="*/ 353683 w 517585"/>
                <a:gd name="connsiteY24" fmla="*/ 26405 h 543990"/>
                <a:gd name="connsiteX25" fmla="*/ 327804 w 517585"/>
                <a:gd name="connsiteY25" fmla="*/ 17779 h 543990"/>
                <a:gd name="connsiteX26" fmla="*/ 301925 w 517585"/>
                <a:gd name="connsiteY26" fmla="*/ 526 h 543990"/>
                <a:gd name="connsiteX27" fmla="*/ 163902 w 517585"/>
                <a:gd name="connsiteY27" fmla="*/ 17779 h 543990"/>
                <a:gd name="connsiteX28" fmla="*/ 120770 w 517585"/>
                <a:gd name="connsiteY28" fmla="*/ 78163 h 54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17585" h="543990">
                  <a:moveTo>
                    <a:pt x="120770" y="78163"/>
                  </a:moveTo>
                  <a:cubicBezTo>
                    <a:pt x="102080" y="89665"/>
                    <a:pt x="73284" y="78180"/>
                    <a:pt x="51759" y="86790"/>
                  </a:cubicBezTo>
                  <a:cubicBezTo>
                    <a:pt x="42133" y="90640"/>
                    <a:pt x="37485" y="102739"/>
                    <a:pt x="34506" y="112669"/>
                  </a:cubicBezTo>
                  <a:cubicBezTo>
                    <a:pt x="25181" y="143753"/>
                    <a:pt x="30240" y="177258"/>
                    <a:pt x="17253" y="207560"/>
                  </a:cubicBezTo>
                  <a:cubicBezTo>
                    <a:pt x="13169" y="217089"/>
                    <a:pt x="5751" y="224813"/>
                    <a:pt x="0" y="233439"/>
                  </a:cubicBezTo>
                  <a:cubicBezTo>
                    <a:pt x="2875" y="267945"/>
                    <a:pt x="-1557" y="303862"/>
                    <a:pt x="8626" y="336956"/>
                  </a:cubicBezTo>
                  <a:cubicBezTo>
                    <a:pt x="11300" y="345647"/>
                    <a:pt x="30813" y="337273"/>
                    <a:pt x="34506" y="345582"/>
                  </a:cubicBezTo>
                  <a:cubicBezTo>
                    <a:pt x="73632" y="433615"/>
                    <a:pt x="5795" y="405260"/>
                    <a:pt x="77638" y="423220"/>
                  </a:cubicBezTo>
                  <a:cubicBezTo>
                    <a:pt x="90499" y="461802"/>
                    <a:pt x="87566" y="478722"/>
                    <a:pt x="120770" y="500858"/>
                  </a:cubicBezTo>
                  <a:cubicBezTo>
                    <a:pt x="128336" y="505902"/>
                    <a:pt x="138023" y="506609"/>
                    <a:pt x="146649" y="509484"/>
                  </a:cubicBezTo>
                  <a:cubicBezTo>
                    <a:pt x="155275" y="515235"/>
                    <a:pt x="163255" y="522101"/>
                    <a:pt x="172528" y="526737"/>
                  </a:cubicBezTo>
                  <a:cubicBezTo>
                    <a:pt x="193761" y="537353"/>
                    <a:pt x="230293" y="540678"/>
                    <a:pt x="250166" y="543990"/>
                  </a:cubicBezTo>
                  <a:cubicBezTo>
                    <a:pt x="287200" y="539875"/>
                    <a:pt x="349513" y="533769"/>
                    <a:pt x="388189" y="526737"/>
                  </a:cubicBezTo>
                  <a:cubicBezTo>
                    <a:pt x="399853" y="524616"/>
                    <a:pt x="411192" y="520986"/>
                    <a:pt x="422694" y="518111"/>
                  </a:cubicBezTo>
                  <a:cubicBezTo>
                    <a:pt x="428445" y="509484"/>
                    <a:pt x="433310" y="500196"/>
                    <a:pt x="439947" y="492231"/>
                  </a:cubicBezTo>
                  <a:cubicBezTo>
                    <a:pt x="447757" y="482859"/>
                    <a:pt x="459773" y="476944"/>
                    <a:pt x="465826" y="466352"/>
                  </a:cubicBezTo>
                  <a:cubicBezTo>
                    <a:pt x="471708" y="456058"/>
                    <a:pt x="469151" y="442450"/>
                    <a:pt x="474453" y="431846"/>
                  </a:cubicBezTo>
                  <a:cubicBezTo>
                    <a:pt x="483726" y="413300"/>
                    <a:pt x="508959" y="380088"/>
                    <a:pt x="508959" y="380088"/>
                  </a:cubicBezTo>
                  <a:cubicBezTo>
                    <a:pt x="511834" y="371462"/>
                    <a:pt x="517585" y="363302"/>
                    <a:pt x="517585" y="354209"/>
                  </a:cubicBezTo>
                  <a:cubicBezTo>
                    <a:pt x="517585" y="307719"/>
                    <a:pt x="512538" y="307819"/>
                    <a:pt x="491706" y="276571"/>
                  </a:cubicBezTo>
                  <a:cubicBezTo>
                    <a:pt x="496543" y="228203"/>
                    <a:pt x="515901" y="154117"/>
                    <a:pt x="474453" y="112669"/>
                  </a:cubicBezTo>
                  <a:cubicBezTo>
                    <a:pt x="457729" y="95945"/>
                    <a:pt x="443744" y="93806"/>
                    <a:pt x="422694" y="86790"/>
                  </a:cubicBezTo>
                  <a:cubicBezTo>
                    <a:pt x="414068" y="78164"/>
                    <a:pt x="403582" y="71062"/>
                    <a:pt x="396815" y="60911"/>
                  </a:cubicBezTo>
                  <a:cubicBezTo>
                    <a:pt x="391771" y="53345"/>
                    <a:pt x="395290" y="40712"/>
                    <a:pt x="388189" y="35031"/>
                  </a:cubicBezTo>
                  <a:cubicBezTo>
                    <a:pt x="378931" y="27625"/>
                    <a:pt x="365083" y="29662"/>
                    <a:pt x="353683" y="26405"/>
                  </a:cubicBezTo>
                  <a:cubicBezTo>
                    <a:pt x="344940" y="23907"/>
                    <a:pt x="336430" y="20654"/>
                    <a:pt x="327804" y="17779"/>
                  </a:cubicBezTo>
                  <a:cubicBezTo>
                    <a:pt x="319178" y="12028"/>
                    <a:pt x="312266" y="1265"/>
                    <a:pt x="301925" y="526"/>
                  </a:cubicBezTo>
                  <a:cubicBezTo>
                    <a:pt x="257914" y="-2618"/>
                    <a:pt x="207949" y="8969"/>
                    <a:pt x="163902" y="17779"/>
                  </a:cubicBezTo>
                  <a:cubicBezTo>
                    <a:pt x="134639" y="37287"/>
                    <a:pt x="139460" y="66661"/>
                    <a:pt x="120770" y="78163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  <a:effectLst>
              <a:innerShdw blurRad="63500" dist="50800" dir="81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8824823" y="3200400"/>
              <a:ext cx="537002" cy="0"/>
            </a:xfrm>
            <a:prstGeom prst="line">
              <a:avLst/>
            </a:prstGeom>
            <a:ln w="28575">
              <a:solidFill>
                <a:schemeClr val="tx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9097992" y="3214784"/>
              <a:ext cx="1" cy="391058"/>
            </a:xfrm>
            <a:prstGeom prst="line">
              <a:avLst/>
            </a:prstGeom>
            <a:ln w="28575">
              <a:solidFill>
                <a:schemeClr val="tx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7962182" y="4507032"/>
              <a:ext cx="2332000" cy="0"/>
            </a:xfrm>
            <a:prstGeom prst="line">
              <a:avLst/>
            </a:prstGeom>
            <a:ln w="28575">
              <a:solidFill>
                <a:schemeClr val="tx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9108686" y="4288500"/>
              <a:ext cx="0" cy="204148"/>
            </a:xfrm>
            <a:prstGeom prst="line">
              <a:avLst/>
            </a:prstGeom>
            <a:ln w="28575">
              <a:solidFill>
                <a:schemeClr val="tx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7958498" y="4507032"/>
              <a:ext cx="0" cy="138016"/>
            </a:xfrm>
            <a:prstGeom prst="line">
              <a:avLst/>
            </a:prstGeom>
            <a:ln w="28575">
              <a:solidFill>
                <a:schemeClr val="tx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V="1">
              <a:off x="8732001" y="4507032"/>
              <a:ext cx="0" cy="138016"/>
            </a:xfrm>
            <a:prstGeom prst="line">
              <a:avLst/>
            </a:prstGeom>
            <a:ln w="28575">
              <a:solidFill>
                <a:schemeClr val="tx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V="1">
              <a:off x="9488244" y="4507032"/>
              <a:ext cx="0" cy="138016"/>
            </a:xfrm>
            <a:prstGeom prst="line">
              <a:avLst/>
            </a:prstGeom>
            <a:ln w="28575">
              <a:solidFill>
                <a:schemeClr val="tx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V="1">
              <a:off x="10278992" y="4507032"/>
              <a:ext cx="0" cy="138016"/>
            </a:xfrm>
            <a:prstGeom prst="line">
              <a:avLst/>
            </a:prstGeom>
            <a:ln w="28575">
              <a:solidFill>
                <a:schemeClr val="tx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7841411" y="5147741"/>
              <a:ext cx="26686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9    :    3    :    3    :    1</a:t>
              </a:r>
              <a:endParaRPr lang="en-US" dirty="0"/>
            </a:p>
          </p:txBody>
        </p:sp>
      </p:grp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25"/>
          <a:stretch/>
        </p:blipFill>
        <p:spPr>
          <a:xfrm>
            <a:off x="435301" y="3692884"/>
            <a:ext cx="4119448" cy="2976554"/>
          </a:xfrm>
          <a:prstGeom prst="rect">
            <a:avLst/>
          </a:prstGeom>
        </p:spPr>
      </p:pic>
      <p:pic>
        <p:nvPicPr>
          <p:cNvPr id="38" name="Content Placeholder 3"/>
          <p:cNvPicPr>
            <a:picLocks noChangeAspect="1"/>
          </p:cNvPicPr>
          <p:nvPr/>
        </p:nvPicPr>
        <p:blipFill rotWithShape="1">
          <a:blip r:embed="rId4"/>
          <a:srcRect l="6281" t="29264" r="83202" b="65854"/>
          <a:stretch/>
        </p:blipFill>
        <p:spPr>
          <a:xfrm>
            <a:off x="3388360" y="4528096"/>
            <a:ext cx="5004430" cy="6534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57966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Sstacks</a:t>
            </a:r>
            <a:r>
              <a:rPr lang="en-US" dirty="0"/>
              <a:t> </a:t>
            </a:r>
            <a:r>
              <a:rPr lang="en-US" dirty="0" smtClean="0"/>
              <a:t>matches individuals, catalog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8508" t="65159" r="9997" b="8042"/>
          <a:stretch/>
        </p:blipFill>
        <p:spPr>
          <a:xfrm>
            <a:off x="1269904" y="2368784"/>
            <a:ext cx="8990015" cy="2151457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3"/>
          <a:srcRect l="990" t="85474" r="75385" b="7853"/>
          <a:stretch/>
        </p:blipFill>
        <p:spPr>
          <a:xfrm>
            <a:off x="1149636" y="4977438"/>
            <a:ext cx="9230551" cy="7332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16686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</a:t>
            </a:r>
            <a:r>
              <a:rPr lang="en-US" dirty="0" err="1" smtClean="0"/>
              <a:t>sstacks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15" t="56798" r="70475" b="19463"/>
          <a:stretch/>
        </p:blipFill>
        <p:spPr>
          <a:xfrm>
            <a:off x="353350" y="2727440"/>
            <a:ext cx="11464522" cy="262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8911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Options for population-level analysis 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8419" t="65478" r="10086" b="5490"/>
          <a:stretch/>
        </p:blipFill>
        <p:spPr>
          <a:xfrm>
            <a:off x="483076" y="2013219"/>
            <a:ext cx="9570127" cy="24811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Content Placeholder 3"/>
          <p:cNvPicPr>
            <a:picLocks noChangeAspect="1"/>
          </p:cNvPicPr>
          <p:nvPr/>
        </p:nvPicPr>
        <p:blipFill rotWithShape="1">
          <a:blip r:embed="rId3"/>
          <a:srcRect l="58328" t="64521" r="9549" b="5808"/>
          <a:stretch/>
        </p:blipFill>
        <p:spPr>
          <a:xfrm>
            <a:off x="1613135" y="4399477"/>
            <a:ext cx="9065521" cy="23550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87937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Haplotypes file</a:t>
            </a:r>
            <a:endParaRPr lang="en-US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9627889"/>
              </p:ext>
            </p:extLst>
          </p:nvPr>
        </p:nvGraphicFramePr>
        <p:xfrm>
          <a:off x="60386" y="2268756"/>
          <a:ext cx="11990715" cy="415792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67452"/>
                <a:gridCol w="201122"/>
                <a:gridCol w="402245"/>
                <a:gridCol w="919414"/>
                <a:gridCol w="957725"/>
                <a:gridCol w="967302"/>
                <a:gridCol w="804488"/>
                <a:gridCol w="928993"/>
                <a:gridCol w="823644"/>
                <a:gridCol w="871530"/>
                <a:gridCol w="909838"/>
                <a:gridCol w="912233"/>
                <a:gridCol w="940966"/>
                <a:gridCol w="928993"/>
                <a:gridCol w="854770"/>
              </a:tblGrid>
              <a:tr h="26433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u="none" strike="noStrike" dirty="0">
                          <a:effectLst/>
                        </a:rPr>
                        <a:t># Catalog ID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u="none" strike="noStrike">
                          <a:effectLst/>
                        </a:rPr>
                        <a:t>Cnt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u="none" strike="noStrike" dirty="0" err="1">
                          <a:effectLst/>
                        </a:rPr>
                        <a:t>Seg</a:t>
                      </a:r>
                      <a:r>
                        <a:rPr lang="en-US" sz="800" b="1" u="none" strike="noStrike" dirty="0">
                          <a:effectLst/>
                        </a:rPr>
                        <a:t> </a:t>
                      </a:r>
                      <a:r>
                        <a:rPr lang="en-US" sz="800" b="1" u="none" strike="noStrike" dirty="0" err="1">
                          <a:effectLst/>
                        </a:rPr>
                        <a:t>Dist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u="none" strike="noStrike" dirty="0" err="1">
                          <a:effectLst/>
                        </a:rPr>
                        <a:t>sample_AACTTGT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u="none" strike="noStrike" dirty="0" err="1">
                          <a:effectLst/>
                        </a:rPr>
                        <a:t>sample_ACACGGT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u="none" strike="noStrike" dirty="0" err="1">
                          <a:effectLst/>
                        </a:rPr>
                        <a:t>sample_AGAGCCT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u="none" strike="noStrike" dirty="0" err="1">
                          <a:effectLst/>
                        </a:rPr>
                        <a:t>sample_AGCTA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u="none" strike="noStrike" dirty="0" err="1">
                          <a:effectLst/>
                        </a:rPr>
                        <a:t>sample_AGGAGTC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u="none" strike="noStrike">
                          <a:effectLst/>
                        </a:rPr>
                        <a:t>sample_AGGTCT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u="none" strike="noStrike" dirty="0" err="1">
                          <a:effectLst/>
                        </a:rPr>
                        <a:t>sample_AGTCTAT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u="none" strike="noStrike">
                          <a:effectLst/>
                        </a:rPr>
                        <a:t>sample_AGTTCGA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u="none" strike="noStrike">
                          <a:effectLst/>
                        </a:rPr>
                        <a:t>sample_ATATCGT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u="none" strike="noStrike" dirty="0" err="1">
                          <a:effectLst/>
                        </a:rPr>
                        <a:t>sample_ATGTCAA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u="none" strike="noStrike" dirty="0" err="1">
                          <a:effectLst/>
                        </a:rPr>
                        <a:t>sample_ATTAGCA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u="none" strike="noStrike" dirty="0" err="1">
                          <a:effectLst/>
                        </a:rPr>
                        <a:t>sample_ATTCAGT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 dirty="0">
                          <a:effectLst/>
                        </a:rPr>
                        <a:t>1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>
                          <a:effectLst/>
                        </a:rPr>
                        <a:t>-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33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CA/TG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CA/TG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CA/TG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TG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CA/TG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A/G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CA/CC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CA/GA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CA/CC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CA/CC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CA/CC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CA/CC/GA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CA/CC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CA/CC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CA/CC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0.001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AG/GA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30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ATCA/CCTT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ATCA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CCTT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30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39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0.0005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CCTT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ATCA/CCTT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CCTT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CCTT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CCTT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CCTT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ATCA/CCTT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ATCA/CCTT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CCTT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33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34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33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35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36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37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34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38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0.0005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A/G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39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0.0005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A/G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A/G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A/G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A/G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C/G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0.0005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GC/TT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GC/TT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GC/TT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GC/TT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GC/TT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GC/TT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consensus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  <a:tr h="139057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30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0.001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AAA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AAA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GCT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AAA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-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>
                          <a:effectLst/>
                        </a:rPr>
                        <a:t>AAA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3" marR="6953" marT="6953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7335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Stacks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3070" y="2207478"/>
            <a:ext cx="5789490" cy="441608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 smtClean="0"/>
              <a:t>Developed at University of Oregon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 smtClean="0"/>
              <a:t>Originally for RAD-</a:t>
            </a:r>
            <a:r>
              <a:rPr lang="en-US" sz="2000" dirty="0" err="1" smtClean="0"/>
              <a:t>seq</a:t>
            </a:r>
            <a:endParaRPr lang="en-US" sz="2000" dirty="0" smtClean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 smtClean="0"/>
              <a:t>Both reference genome-based, non-reference-based pipelines 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 smtClean="0"/>
              <a:t>Outputs file formats used by population genetics, linkage mapping software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 smtClean="0"/>
              <a:t>For visualization, optional web-based interface (PHP) that interacts with MySQL database server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 smtClean="0"/>
              <a:t>Excellent online documentation and tutorials!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8821" y="1653449"/>
            <a:ext cx="5366529" cy="463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468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Stacks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20" y="2336873"/>
            <a:ext cx="9613861" cy="3599316"/>
          </a:xfrm>
        </p:spPr>
        <p:txBody>
          <a:bodyPr/>
          <a:lstStyle/>
          <a:p>
            <a:r>
              <a:rPr lang="en-US" dirty="0" smtClean="0">
                <a:solidFill>
                  <a:srgbClr val="FFFF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Manual page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2"/>
              </a:rPr>
              <a:t>http://creskolab.uoregon.edu/stacks/manual</a:t>
            </a:r>
            <a:r>
              <a:rPr lang="en-US" dirty="0" smtClean="0">
                <a:hlinkClick r:id="rId2"/>
              </a:rPr>
              <a:t>/</a:t>
            </a:r>
            <a:endParaRPr lang="en-US" dirty="0"/>
          </a:p>
          <a:p>
            <a:r>
              <a:rPr lang="en-US" dirty="0" smtClean="0">
                <a:solidFill>
                  <a:srgbClr val="FFFF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Download page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3"/>
              </a:rPr>
              <a:t>http://creskolab.uoregon.edu/stacks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dirty="0" smtClean="0">
                <a:solidFill>
                  <a:srgbClr val="FFFF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Google group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4"/>
              </a:rPr>
              <a:t>https://groups.google.com/forum/#!</a:t>
            </a:r>
            <a:r>
              <a:rPr lang="en-US" dirty="0" smtClean="0">
                <a:hlinkClick r:id="rId4"/>
              </a:rPr>
              <a:t>forum/stacks-users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223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tacks Pipeline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9632" y="109866"/>
            <a:ext cx="5658921" cy="6653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636370" y="733245"/>
            <a:ext cx="15556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pipeline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5829" y="1250828"/>
            <a:ext cx="395952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1) Sequence reads </a:t>
            </a:r>
            <a:r>
              <a:rPr lang="en-US" sz="2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demultiplexed</a:t>
            </a:r>
            <a:r>
              <a:rPr lang="en-US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“cleaned”</a:t>
            </a:r>
          </a:p>
          <a:p>
            <a:pPr>
              <a:spcAft>
                <a:spcPts val="1200"/>
              </a:spcAft>
            </a:pPr>
            <a:r>
              <a:rPr lang="en-US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2) Loci 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(“stacks”) </a:t>
            </a:r>
            <a:r>
              <a:rPr lang="en-US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built from overlapping tags</a:t>
            </a:r>
          </a:p>
          <a:p>
            <a:pPr>
              <a:spcAft>
                <a:spcPts val="1200"/>
              </a:spcAft>
            </a:pPr>
            <a:r>
              <a:rPr lang="en-US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3) SNP catalog created for population</a:t>
            </a:r>
          </a:p>
          <a:p>
            <a:pPr>
              <a:spcAft>
                <a:spcPts val="1200"/>
              </a:spcAft>
            </a:pPr>
            <a:r>
              <a:rPr lang="en-US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4) Individuals compared to catalog</a:t>
            </a:r>
          </a:p>
          <a:p>
            <a:pPr>
              <a:spcAft>
                <a:spcPts val="1200"/>
              </a:spcAft>
            </a:pPr>
            <a:r>
              <a:rPr lang="en-US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5) Genotypes or summary statistics generated</a:t>
            </a:r>
          </a:p>
        </p:txBody>
      </p:sp>
    </p:spTree>
    <p:extLst>
      <p:ext uri="{BB962C8B-B14F-4D97-AF65-F5344CB8AC3E}">
        <p14:creationId xmlns:p14="http://schemas.microsoft.com/office/powerpoint/2010/main" val="292987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567" y="295723"/>
            <a:ext cx="10015987" cy="651681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189343" y="6350870"/>
            <a:ext cx="40026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b="1" dirty="0" err="1"/>
              <a:t>Catchen</a:t>
            </a:r>
            <a:r>
              <a:rPr lang="en-US" sz="800" b="1" dirty="0"/>
              <a:t> JM, </a:t>
            </a:r>
            <a:r>
              <a:rPr lang="en-US" sz="800" b="1" dirty="0" err="1"/>
              <a:t>Amores</a:t>
            </a:r>
            <a:r>
              <a:rPr lang="en-US" sz="800" b="1" dirty="0"/>
              <a:t> A, Hohenlohe P, </a:t>
            </a:r>
            <a:r>
              <a:rPr lang="en-US" sz="800" b="1" dirty="0" err="1"/>
              <a:t>Cresko</a:t>
            </a:r>
            <a:r>
              <a:rPr lang="en-US" sz="800" b="1" dirty="0"/>
              <a:t> W, </a:t>
            </a:r>
            <a:r>
              <a:rPr lang="en-US" sz="800" b="1" dirty="0" err="1"/>
              <a:t>Postlethwait</a:t>
            </a:r>
            <a:r>
              <a:rPr lang="en-US" sz="800" b="1" dirty="0"/>
              <a:t> JH</a:t>
            </a:r>
            <a:r>
              <a:rPr lang="en-US" sz="800" dirty="0"/>
              <a:t>. </a:t>
            </a:r>
            <a:r>
              <a:rPr lang="en-US" sz="800" b="1" dirty="0"/>
              <a:t>2011</a:t>
            </a:r>
            <a:r>
              <a:rPr lang="en-US" sz="800" dirty="0"/>
              <a:t>. Stacks: Building and Genotyping Loci De Novo From Short-Read Sequences. </a:t>
            </a:r>
            <a:r>
              <a:rPr lang="en-US" sz="800" i="1" dirty="0"/>
              <a:t>G3: </a:t>
            </a:r>
            <a:r>
              <a:rPr lang="en-US" sz="800" i="1" dirty="0" err="1"/>
              <a:t>Genes|Genomes|Genetics</a:t>
            </a:r>
            <a:r>
              <a:rPr lang="en-US" sz="800" dirty="0"/>
              <a:t> </a:t>
            </a:r>
            <a:r>
              <a:rPr lang="en-US" sz="800" b="1" dirty="0"/>
              <a:t>1</a:t>
            </a:r>
            <a:r>
              <a:rPr lang="en-US" sz="800" dirty="0"/>
              <a:t>: 171–182.</a:t>
            </a:r>
            <a:endParaRPr lang="en-US" sz="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594975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587" y="328612"/>
            <a:ext cx="10410825" cy="620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061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62007" t="38998" r="11523" b="28460"/>
          <a:stretch/>
        </p:blipFill>
        <p:spPr>
          <a:xfrm>
            <a:off x="625208" y="138023"/>
            <a:ext cx="10180408" cy="35195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Content Placeholder 5"/>
          <p:cNvPicPr>
            <a:picLocks noChangeAspect="1"/>
          </p:cNvPicPr>
          <p:nvPr/>
        </p:nvPicPr>
        <p:blipFill rotWithShape="1">
          <a:blip r:embed="rId3"/>
          <a:srcRect l="13553" t="74081" r="53875" b="7909"/>
          <a:stretch/>
        </p:blipFill>
        <p:spPr>
          <a:xfrm>
            <a:off x="625208" y="4589249"/>
            <a:ext cx="10317771" cy="16045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51005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 genome?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7072" t="63883" r="8383" b="8042"/>
          <a:stretch/>
        </p:blipFill>
        <p:spPr>
          <a:xfrm>
            <a:off x="575874" y="2028700"/>
            <a:ext cx="10862752" cy="24829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Content Placeholder 7"/>
          <p:cNvPicPr>
            <a:picLocks noChangeAspect="1"/>
          </p:cNvPicPr>
          <p:nvPr/>
        </p:nvPicPr>
        <p:blipFill rotWithShape="1">
          <a:blip r:embed="rId3"/>
          <a:srcRect l="57521" t="65478" r="8832" b="8361"/>
          <a:stretch/>
        </p:blipFill>
        <p:spPr>
          <a:xfrm>
            <a:off x="579530" y="4401629"/>
            <a:ext cx="10859096" cy="23745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94894" y="3027869"/>
            <a:ext cx="97478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YES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52404" y="5310993"/>
            <a:ext cx="84825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838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</a:t>
            </a:r>
            <a:r>
              <a:rPr lang="en-US" dirty="0" err="1" smtClean="0"/>
              <a:t>pstacks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71" t="73886" r="71409" b="6647"/>
          <a:stretch/>
        </p:blipFill>
        <p:spPr>
          <a:xfrm>
            <a:off x="75461" y="2904780"/>
            <a:ext cx="11849582" cy="236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213129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784</TotalTime>
  <Words>628</Words>
  <Application>Microsoft Office PowerPoint</Application>
  <PresentationFormat>Widescreen</PresentationFormat>
  <Paragraphs>474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Trebuchet MS</vt:lpstr>
      <vt:lpstr>Berlin</vt:lpstr>
      <vt:lpstr>SNP Discovery with Stacks</vt:lpstr>
      <vt:lpstr>Stacks overview</vt:lpstr>
      <vt:lpstr>Stacks resources</vt:lpstr>
      <vt:lpstr>PowerPoint Presentation</vt:lpstr>
      <vt:lpstr>PowerPoint Presentation</vt:lpstr>
      <vt:lpstr>PowerPoint Presentation</vt:lpstr>
      <vt:lpstr>PowerPoint Presentation</vt:lpstr>
      <vt:lpstr>Reference genome? </vt:lpstr>
      <vt:lpstr>Running pstacks</vt:lpstr>
      <vt:lpstr>Pstacks, ustacks output</vt:lpstr>
      <vt:lpstr>PowerPoint Presentation</vt:lpstr>
      <vt:lpstr>PowerPoint Presentation</vt:lpstr>
      <vt:lpstr>PowerPoint Presentation</vt:lpstr>
      <vt:lpstr>Cstacks builds SNP catalog</vt:lpstr>
      <vt:lpstr>Sstacks matches individuals, catalog </vt:lpstr>
      <vt:lpstr>Running sstacks</vt:lpstr>
      <vt:lpstr>Options for population-level analysis </vt:lpstr>
      <vt:lpstr>Haplotypes file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SNP Discovery with TASSEL</dc:title>
  <dc:creator>Vining, Kelly</dc:creator>
  <cp:lastModifiedBy>Vining, Kelly</cp:lastModifiedBy>
  <cp:revision>74</cp:revision>
  <dcterms:created xsi:type="dcterms:W3CDTF">2015-04-24T20:46:05Z</dcterms:created>
  <dcterms:modified xsi:type="dcterms:W3CDTF">2015-05-19T23:18:47Z</dcterms:modified>
</cp:coreProperties>
</file>

<file path=docProps/thumbnail.jpeg>
</file>